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9" r:id="rId5"/>
    <p:sldId id="272" r:id="rId6"/>
    <p:sldId id="273" r:id="rId7"/>
    <p:sldId id="280" r:id="rId8"/>
    <p:sldId id="275" r:id="rId9"/>
    <p:sldId id="276" r:id="rId10"/>
    <p:sldId id="277" r:id="rId11"/>
    <p:sldId id="27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CC907-038A-8A41-900A-C1A483A42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5329" y="556591"/>
            <a:ext cx="9392479" cy="2961862"/>
          </a:xfrm>
        </p:spPr>
        <p:txBody>
          <a:bodyPr>
            <a:normAutofit/>
          </a:bodyPr>
          <a:lstStyle/>
          <a:p>
            <a:r>
              <a:rPr lang="en-US" b="1" dirty="0"/>
              <a:t>Self-care and Resilience in Challenging Times</a:t>
            </a:r>
            <a:br>
              <a:rPr lang="en-US" dirty="0"/>
            </a:br>
            <a:r>
              <a:rPr lang="en-US" sz="4000" dirty="0"/>
              <a:t>Part Three: </a:t>
            </a:r>
            <a:br>
              <a:rPr lang="en-US" sz="4000" dirty="0"/>
            </a:br>
            <a:r>
              <a:rPr lang="en-US" sz="4000" dirty="0"/>
              <a:t>Creating Your Self-Care Plan Now!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9ABB24-4AA1-6141-B5AE-6A7C6EEDA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9789" y="3518453"/>
            <a:ext cx="9392479" cy="318052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Jeffrey E. Barnett, Psy.D., ABPP</a:t>
            </a:r>
          </a:p>
          <a:p>
            <a:r>
              <a:rPr lang="en-US" b="1" dirty="0"/>
              <a:t>LCAS Dean’s Office</a:t>
            </a:r>
          </a:p>
          <a:p>
            <a:r>
              <a:rPr lang="en-US" b="1" dirty="0"/>
              <a:t>January 5, 2021</a:t>
            </a:r>
          </a:p>
          <a:p>
            <a:endParaRPr lang="en-US" dirty="0"/>
          </a:p>
        </p:txBody>
      </p:sp>
      <p:pic>
        <p:nvPicPr>
          <p:cNvPr id="1030" name="Picture 6" descr="K-12 Teachers Alliance | KTA partnership with Loyola nears 5 year  anniversary">
            <a:extLst>
              <a:ext uri="{FF2B5EF4-FFF2-40B4-BE49-F238E27FC236}">
                <a16:creationId xmlns:a16="http://schemas.microsoft.com/office/drawing/2014/main" id="{B55B22E7-C3E9-AB4A-9A64-D09EDC0A1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969" y="4895023"/>
            <a:ext cx="544830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637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B8126-A80F-BB4C-AE54-66C6406BD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6779675" cy="1284203"/>
          </a:xfrm>
        </p:spPr>
        <p:txBody>
          <a:bodyPr/>
          <a:lstStyle/>
          <a:p>
            <a:r>
              <a:rPr lang="en-US" b="1" dirty="0"/>
              <a:t>Potential Benefits of </a:t>
            </a:r>
            <a:br>
              <a:rPr lang="en-US" b="1" dirty="0"/>
            </a:br>
            <a:r>
              <a:rPr lang="en-US" b="1" dirty="0"/>
              <a:t>Competence Constellations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2B2B6-51F3-E846-8EE6-CEF0F9DDD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904" y="2133600"/>
            <a:ext cx="9039708" cy="4197626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Providing and receiving support; prevents/reduces stress:</a:t>
            </a:r>
          </a:p>
          <a:p>
            <a:pPr lvl="1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Emotional support (e.g., reassurance)</a:t>
            </a:r>
          </a:p>
          <a:p>
            <a:pPr lvl="1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Appraisal support (e.g., competence feedback)</a:t>
            </a:r>
          </a:p>
          <a:p>
            <a:pPr lvl="1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Informational support (e.g., advice)</a:t>
            </a:r>
          </a:p>
          <a:p>
            <a:pPr lvl="1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Instrumental support (e.g., time &amp; resources)</a:t>
            </a:r>
          </a:p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They offer better judgment on functioning because</a:t>
            </a:r>
          </a:p>
          <a:p>
            <a:pPr>
              <a:buNone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others generally better assessors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83260070-34A2-4F49-9605-24B7FE636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03" y="362037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13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C6642-EEF0-6E44-831F-6831CF45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5726127" cy="1383594"/>
          </a:xfrm>
        </p:spPr>
        <p:txBody>
          <a:bodyPr/>
          <a:lstStyle/>
          <a:p>
            <a:r>
              <a:rPr lang="en-US" b="1" dirty="0"/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3C946-FDD0-7B46-9609-F037F4671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Move forward with your personal self-care plan. </a:t>
            </a:r>
          </a:p>
          <a:p>
            <a:r>
              <a:rPr lang="en-US" sz="2200" dirty="0"/>
              <a:t>Utilize your existing support network and intentionally work to build it as may be needed. </a:t>
            </a:r>
          </a:p>
          <a:p>
            <a:r>
              <a:rPr lang="en-US" sz="2200" dirty="0"/>
              <a:t>We must look out for each other, provide support and assistance, and ask for support and assistance. </a:t>
            </a:r>
          </a:p>
          <a:p>
            <a:r>
              <a:rPr lang="en-US" sz="2200" dirty="0"/>
              <a:t>Focus on prevention. Don’t wait until you notice problems and their negative impact on your functioning. </a:t>
            </a: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71EFD061-A7F8-B34B-BC22-3B6FF3F79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03" y="330105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3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0B7F9-D0C7-0143-A005-98DE72B8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More to Come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2171A-8DC3-7343-BD93-116E65ED8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148" y="2385390"/>
            <a:ext cx="9079464" cy="4154557"/>
          </a:xfrm>
        </p:spPr>
        <p:txBody>
          <a:bodyPr>
            <a:normAutofit/>
          </a:bodyPr>
          <a:lstStyle/>
          <a:p>
            <a:r>
              <a:rPr lang="en-US" sz="2400" dirty="0"/>
              <a:t>Session 4 – </a:t>
            </a:r>
          </a:p>
          <a:p>
            <a:r>
              <a:rPr lang="en-US" sz="2400" dirty="0"/>
              <a:t>Thursday, January 28, 2021. 12:00pm – 12:45pm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dirty="0"/>
              <a:t>Creating a culture of self-care.</a:t>
            </a:r>
          </a:p>
          <a:p>
            <a:pPr lvl="1"/>
            <a:r>
              <a:rPr lang="en-US" sz="2400" dirty="0"/>
              <a:t>Implementing your self-care plan.</a:t>
            </a:r>
          </a:p>
          <a:p>
            <a:endParaRPr lang="en-US" sz="1600" dirty="0"/>
          </a:p>
          <a:p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0B2DD550-B0D5-D84B-889E-EFC036995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3088" y="318053"/>
            <a:ext cx="2211524" cy="166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36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53F9F-99AC-FD46-ACBD-E6230F3BE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328450"/>
            <a:ext cx="6749858" cy="1629560"/>
          </a:xfrm>
        </p:spPr>
        <p:txBody>
          <a:bodyPr/>
          <a:lstStyle/>
          <a:p>
            <a:r>
              <a:rPr lang="en-US" b="1" dirty="0"/>
              <a:t>Your Self-Care Plan:</a:t>
            </a:r>
            <a:br>
              <a:rPr lang="en-US" b="1" dirty="0"/>
            </a:br>
            <a:r>
              <a:rPr lang="en-US" b="1" dirty="0"/>
              <a:t>First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850DE-5957-B54E-9790-A4EF94F9A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6" y="2133599"/>
            <a:ext cx="8911686" cy="4100291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Make a list of stressors in your life (professional and personal). Write them down and update as needed. </a:t>
            </a:r>
          </a:p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In addition to all the typical challenges and stressors in your work and life, be sure to include how the pandemic has added to them.</a:t>
            </a:r>
          </a:p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Write a list of self-care activities relevant and accessible to you. Remember they need to be enjoyable, relaxing, or rejuvenating. </a:t>
            </a:r>
          </a:p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Write out the maladaptive coping strategies you are at risk of using. </a:t>
            </a:r>
          </a:p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List your personal warning signs of the need for increased self-care or changes in your life. </a:t>
            </a: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D8401F37-273F-7A4B-BD5E-B1E4D89A1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75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30C97-46A9-A94A-977E-795743326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312" y="516835"/>
            <a:ext cx="6619324" cy="1308651"/>
          </a:xfrm>
        </p:spPr>
        <p:txBody>
          <a:bodyPr/>
          <a:lstStyle/>
          <a:p>
            <a:r>
              <a:rPr lang="en-US" b="1" dirty="0"/>
              <a:t>First Steps </a:t>
            </a:r>
            <a:r>
              <a:rPr lang="en-US" sz="2800" b="1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13E20-2512-6A4C-A7ED-7F6EBF3EA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4722" y="2133599"/>
            <a:ext cx="9009890" cy="4207565"/>
          </a:xfrm>
        </p:spPr>
        <p:txBody>
          <a:bodyPr/>
          <a:lstStyle/>
          <a:p>
            <a:r>
              <a:rPr lang="en-US" sz="2000" dirty="0"/>
              <a:t>Do regular self-assessments/check-ins to monitor for their presence. </a:t>
            </a:r>
          </a:p>
          <a:p>
            <a:r>
              <a:rPr lang="en-US" sz="2000" dirty="0"/>
              <a:t>Write out a tentative self-care plan. </a:t>
            </a:r>
          </a:p>
          <a:p>
            <a:r>
              <a:rPr lang="en-US" sz="2000" dirty="0"/>
              <a:t>Make time for self-care and intentionally integrate it into your schedule and routines.</a:t>
            </a:r>
          </a:p>
          <a:p>
            <a:r>
              <a:rPr lang="en-US" sz="2000" dirty="0"/>
              <a:t>Be sure to have realistic goals and expectations of yourself.</a:t>
            </a:r>
          </a:p>
          <a:p>
            <a:r>
              <a:rPr lang="en-US" sz="2000" dirty="0"/>
              <a:t>Focus on the habit or routine and its positive effects, not on how much or how well you are doing it. </a:t>
            </a:r>
          </a:p>
          <a:p>
            <a:r>
              <a:rPr lang="en-US" sz="2000" dirty="0"/>
              <a:t>Remember that there is no finish line to be crossed. This is about lifestyle.</a:t>
            </a:r>
          </a:p>
          <a:p>
            <a:endParaRPr lang="en-US" dirty="0"/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9F50B34D-EA03-5346-A51E-8BFFD060E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18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EBF97A-6380-A74D-B1C4-C7750ACA7BDB}"/>
              </a:ext>
            </a:extLst>
          </p:cNvPr>
          <p:cNvSpPr txBox="1"/>
          <p:nvPr/>
        </p:nvSpPr>
        <p:spPr>
          <a:xfrm>
            <a:off x="6112565" y="35482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1" descr="1stress7.pdf">
            <a:extLst>
              <a:ext uri="{FF2B5EF4-FFF2-40B4-BE49-F238E27FC236}">
                <a16:creationId xmlns:a16="http://schemas.microsoft.com/office/drawing/2014/main" id="{F65F2F20-65A4-514A-8708-1B05628D1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276" y="131105"/>
            <a:ext cx="7923081" cy="646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02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3DD35-DEDA-1C4D-8442-7461D9FAD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6686998" cy="1155263"/>
          </a:xfrm>
        </p:spPr>
        <p:txBody>
          <a:bodyPr/>
          <a:lstStyle/>
          <a:p>
            <a:r>
              <a:rPr lang="en-US" b="1" dirty="0"/>
              <a:t>Key Points to Keep in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716E6-E860-184A-99BA-FF3A013E9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5209" y="2133600"/>
            <a:ext cx="9089403" cy="4177748"/>
          </a:xfrm>
        </p:spPr>
        <p:txBody>
          <a:bodyPr/>
          <a:lstStyle/>
          <a:p>
            <a:r>
              <a:rPr lang="en-US" sz="2000" dirty="0"/>
              <a:t>Do not compare yourself to others. Compare you to yourself over time based on your realistic personal goals. We are each a work in progress. </a:t>
            </a:r>
          </a:p>
          <a:p>
            <a:r>
              <a:rPr lang="en-US" sz="2000" dirty="0"/>
              <a:t>Do not compare up. You can compare down, but any comparisons at all are optional and not always helpful. </a:t>
            </a:r>
          </a:p>
          <a:p>
            <a:r>
              <a:rPr lang="en-US" sz="2000" dirty="0"/>
              <a:t>You can always do more and do better (in theory). But thinking this way misses the intent of self-care. </a:t>
            </a:r>
          </a:p>
          <a:p>
            <a:r>
              <a:rPr lang="en-US" sz="2000" dirty="0"/>
              <a:t>Self-care is not something to be evaluated or graded. </a:t>
            </a:r>
          </a:p>
          <a:p>
            <a:r>
              <a:rPr lang="en-US" sz="2000" dirty="0"/>
              <a:t>Take pride in your efforts and the positive actions you are taking. Don’t worry about results; they will take care of themselves.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7E4CD3B4-B1AD-2249-B75A-E2F94DEEB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46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36C48-B950-1C46-8E7C-4FDC6012B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6322475" cy="1304081"/>
          </a:xfrm>
        </p:spPr>
        <p:txBody>
          <a:bodyPr/>
          <a:lstStyle/>
          <a:p>
            <a:r>
              <a:rPr lang="en-US" b="1" dirty="0"/>
              <a:t>Additional Important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1489C-2E2A-1E4E-93A0-90AFE327B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5513" y="1928189"/>
            <a:ext cx="9462052" cy="4810541"/>
          </a:xfrm>
        </p:spPr>
        <p:txBody>
          <a:bodyPr>
            <a:normAutofit/>
          </a:bodyPr>
          <a:lstStyle/>
          <a:p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Strive for balance (a moving target and aspirational goal at best)</a:t>
            </a:r>
          </a:p>
          <a:p>
            <a:r>
              <a:rPr lang="en-US" sz="2000" dirty="0"/>
              <a:t>Experiment with self-care; there is no one right way and there is no list of the correct self-care activities for you. Be flexible and stay open to new ideas. Learn from experience and make changes over time as needed. </a:t>
            </a:r>
          </a:p>
          <a:p>
            <a:r>
              <a:rPr lang="en-US" sz="2000" dirty="0"/>
              <a:t>Combat negative self-talk. For example:</a:t>
            </a:r>
          </a:p>
          <a:p>
            <a:pPr lvl="1"/>
            <a:r>
              <a:rPr lang="en-US" sz="2000" dirty="0"/>
              <a:t>I’m no good at this. </a:t>
            </a:r>
          </a:p>
          <a:p>
            <a:pPr lvl="1"/>
            <a:r>
              <a:rPr lang="en-US" sz="2000" dirty="0"/>
              <a:t>This is impossible. </a:t>
            </a:r>
          </a:p>
          <a:p>
            <a:pPr lvl="1"/>
            <a:r>
              <a:rPr lang="en-US" sz="2000" dirty="0"/>
              <a:t>I’ll never be able to do this. </a:t>
            </a:r>
          </a:p>
          <a:p>
            <a:pPr lvl="1"/>
            <a:r>
              <a:rPr lang="en-US" sz="2000" dirty="0"/>
              <a:t>Everyone’s better at this than me. </a:t>
            </a:r>
          </a:p>
          <a:p>
            <a:pPr lvl="1"/>
            <a:r>
              <a:rPr lang="en-US" sz="2000" dirty="0"/>
              <a:t>I should be better at this by now. </a:t>
            </a: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6FB09C24-363F-7344-BFC3-FC1AA5527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03" y="230714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19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1stress3.pdf">
            <a:extLst>
              <a:ext uri="{FF2B5EF4-FFF2-40B4-BE49-F238E27FC236}">
                <a16:creationId xmlns:a16="http://schemas.microsoft.com/office/drawing/2014/main" id="{501393E6-17A8-A74D-8ED6-51CE2B0F5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850" y="168753"/>
            <a:ext cx="6300827" cy="651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987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5CB3-13D6-8B42-B07D-E8733E817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16835"/>
            <a:ext cx="6624362" cy="1232451"/>
          </a:xfrm>
        </p:spPr>
        <p:txBody>
          <a:bodyPr>
            <a:normAutofit/>
          </a:bodyPr>
          <a:lstStyle/>
          <a:p>
            <a:r>
              <a:rPr lang="en-US" b="1" dirty="0"/>
              <a:t>Self-Care and the Promotion of Wellness as a Team Effort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428EB-F909-C144-BFC4-B56592F3C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We are unable to accurately self-assess. </a:t>
            </a:r>
          </a:p>
          <a:p>
            <a:r>
              <a:rPr lang="en-US" sz="2000" dirty="0"/>
              <a:t>The greater our distress and burnout, the more inaccurate our self-assessments. </a:t>
            </a:r>
          </a:p>
          <a:p>
            <a:r>
              <a:rPr lang="en-US" sz="2000" dirty="0"/>
              <a:t>We must look out for each other and support each other. </a:t>
            </a:r>
          </a:p>
          <a:p>
            <a:r>
              <a:rPr lang="en-US" sz="2000" dirty="0"/>
              <a:t>It can feel risky to share openly about our struggles, but not doing so is much riskier. </a:t>
            </a:r>
          </a:p>
          <a:p>
            <a:r>
              <a:rPr lang="en-US" sz="2000" dirty="0"/>
              <a:t>We must be actively engaged in caring communities (this is entirely consistent with our Jesuit values). </a:t>
            </a: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69DAEF5F-5F4C-DE47-93D2-D609C88A4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84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70D3-A820-5D4A-A9DD-48633E084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03124"/>
            <a:ext cx="6644240" cy="1371600"/>
          </a:xfrm>
        </p:spPr>
        <p:txBody>
          <a:bodyPr/>
          <a:lstStyle/>
          <a:p>
            <a:r>
              <a:rPr lang="en-US" b="1" dirty="0"/>
              <a:t>Communitarianism and </a:t>
            </a:r>
            <a:br>
              <a:rPr lang="en-US" b="1" dirty="0"/>
            </a:br>
            <a:r>
              <a:rPr lang="en-US" b="1" dirty="0"/>
              <a:t>Self-Care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73331-282A-AD4B-94A5-CE9837F2B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15816"/>
            <a:ext cx="8915400" cy="3595405"/>
          </a:xfrm>
        </p:spPr>
        <p:txBody>
          <a:bodyPr/>
          <a:lstStyle/>
          <a:p>
            <a:r>
              <a:rPr lang="en-US" sz="2000" dirty="0"/>
              <a:t>Communal relationships with emotional engagement with others are essential for effective self-care. </a:t>
            </a:r>
          </a:p>
          <a:p>
            <a:r>
              <a:rPr lang="en-US" sz="2000" dirty="0"/>
              <a:t>This requires responsiveness to </a:t>
            </a:r>
            <a:r>
              <a:rPr lang="ja-JP" altLang="en-US" sz="2000"/>
              <a:t>‘</a:t>
            </a:r>
            <a:r>
              <a:rPr lang="en-US" altLang="ja-JP" sz="2000" dirty="0"/>
              <a:t>neighbors in need</a:t>
            </a:r>
            <a:r>
              <a:rPr lang="ja-JP" altLang="en-US" sz="2000"/>
              <a:t>’</a:t>
            </a:r>
            <a:endParaRPr lang="en-US" altLang="ja-JP" sz="2000" dirty="0"/>
          </a:p>
          <a:p>
            <a:r>
              <a:rPr lang="en-US" sz="2000" dirty="0"/>
              <a:t>Consider your competence constellation. Take all needed steps to develop it.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CFFAD4-EAB4-3D4B-8ECC-0DC69BD7589F}"/>
              </a:ext>
            </a:extLst>
          </p:cNvPr>
          <p:cNvSpPr txBox="1"/>
          <p:nvPr/>
        </p:nvSpPr>
        <p:spPr>
          <a:xfrm>
            <a:off x="10714383" y="11032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93AA158F-49FD-1344-B21F-D0F6FB668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03" y="330105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75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718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Self-care and Resilience in Challenging Times Part Three:  Creating Your Self-Care Plan Now!</vt:lpstr>
      <vt:lpstr>Your Self-Care Plan: First Steps</vt:lpstr>
      <vt:lpstr>First Steps (Cont.)</vt:lpstr>
      <vt:lpstr>PowerPoint Presentation</vt:lpstr>
      <vt:lpstr>Key Points to Keep in Mind</vt:lpstr>
      <vt:lpstr>Additional Important Points</vt:lpstr>
      <vt:lpstr>PowerPoint Presentation</vt:lpstr>
      <vt:lpstr>Self-Care and the Promotion of Wellness as a Team Effort</vt:lpstr>
      <vt:lpstr>Communitarianism and  Self-Care</vt:lpstr>
      <vt:lpstr>Potential Benefits of  Competence Constellations</vt:lpstr>
      <vt:lpstr>Moving Forward</vt:lpstr>
      <vt:lpstr>More to 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Self-care and Resilience in Challenging Times Part Two: Preventing Burnout</dc:title>
  <dc:creator>Jeffrey Barnett</dc:creator>
  <cp:lastModifiedBy>Carolyn Barry</cp:lastModifiedBy>
  <cp:revision>20</cp:revision>
  <dcterms:created xsi:type="dcterms:W3CDTF">2020-11-13T18:41:27Z</dcterms:created>
  <dcterms:modified xsi:type="dcterms:W3CDTF">2021-01-04T17:53:02Z</dcterms:modified>
</cp:coreProperties>
</file>